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notesMasterIdLst>
    <p:notesMasterId r:id="rId20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notesMaster" Target="notesMasters/notes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jpe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jpe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jpeg"/><Relationship Id="rId2" Type="http://schemas.openxmlformats.org/officeDocument/2006/relationships/image" Target="../media/image-13-2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jpeg"/><Relationship Id="rId2" Type="http://schemas.openxmlformats.org/officeDocument/2006/relationships/image" Target="../media/image-16-2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jpeg"/><Relationship Id="rId2" Type="http://schemas.openxmlformats.org/officeDocument/2006/relationships/image" Target="../media/image-17-2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jpeg"/><Relationship Id="rId2" Type="http://schemas.openxmlformats.org/officeDocument/2006/relationships/image" Target="../media/image-7-2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jpeg"/><Relationship Id="rId2" Type="http://schemas.openxmlformats.org/officeDocument/2006/relationships/image" Target="../media/image-8-2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4953000" cy="4019550"/>
          </a:xfrm>
          <a:prstGeom prst="rect">
            <a:avLst/>
          </a:prstGeom>
          <a:solidFill>
            <a:srgbClr val="F7F8FC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953000" y="0"/>
            <a:ext cx="4191000" cy="51435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71500" y="828675"/>
            <a:ext cx="4095750" cy="20002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37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基于广义极值分布的时钟偏斜调度优化</a:t>
            </a:r>
            <a:endParaRPr lang="en-US" sz="3700" dirty="0"/>
          </a:p>
        </p:txBody>
      </p:sp>
      <p:sp>
        <p:nvSpPr>
          <p:cNvPr id="6" name="Text 3"/>
          <p:cNvSpPr/>
          <p:nvPr/>
        </p:nvSpPr>
        <p:spPr>
          <a:xfrm>
            <a:off x="571500" y="2924175"/>
            <a:ext cx="4095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571500" y="4410075"/>
            <a:ext cx="4095750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通义智能PPT</a:t>
            </a:r>
            <a:endParaRPr lang="en-US" sz="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70199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71500" y="571500"/>
            <a:ext cx="513397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问题公式化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571500" y="1028700"/>
            <a:ext cx="5133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0" y="2305050"/>
            <a:ext cx="9144000" cy="4143375"/>
          </a:xfrm>
          <a:prstGeom prst="rect">
            <a:avLst/>
          </a:prstGeom>
          <a:solidFill>
            <a:srgbClr val="F7F8FC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rcRect l="27843" r="27843" t="0" b="0"/>
          <a:stretch/>
        </p:blipFill>
        <p:spPr>
          <a:xfrm>
            <a:off x="6286500" y="0"/>
            <a:ext cx="2857500" cy="6448425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571500" y="2690813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642938" y="2762250"/>
            <a:ext cx="190500" cy="1905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71500" y="3267075"/>
            <a:ext cx="238125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Gumbel分布应用</a:t>
            </a:r>
            <a:endParaRPr lang="en-US" sz="1300" dirty="0"/>
          </a:p>
        </p:txBody>
      </p:sp>
      <p:sp>
        <p:nvSpPr>
          <p:cNvPr id="10" name="Text 6"/>
          <p:cNvSpPr/>
          <p:nvPr/>
        </p:nvSpPr>
        <p:spPr>
          <a:xfrm>
            <a:off x="571500" y="3586163"/>
            <a:ext cx="23812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首先探讨Gumbel分布作为路径延迟分布的近似模型，区分最大值与最小值的Gumbel分布，通过线性化关系简化优化问题。</a:t>
            </a:r>
            <a:endParaRPr lang="en-US" sz="900" dirty="0"/>
          </a:p>
        </p:txBody>
      </p:sp>
      <p:sp>
        <p:nvSpPr>
          <p:cNvPr id="11" name="Shape 7"/>
          <p:cNvSpPr/>
          <p:nvPr/>
        </p:nvSpPr>
        <p:spPr>
          <a:xfrm>
            <a:off x="3333750" y="2690813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3405187" y="2762250"/>
            <a:ext cx="190500" cy="1905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333750" y="3267075"/>
            <a:ext cx="238125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GEV分布引入</a:t>
            </a:r>
            <a:endParaRPr lang="en-US" sz="1300" dirty="0"/>
          </a:p>
        </p:txBody>
      </p:sp>
      <p:sp>
        <p:nvSpPr>
          <p:cNvPr id="14" name="Text 9"/>
          <p:cNvSpPr/>
          <p:nvPr/>
        </p:nvSpPr>
        <p:spPr>
          <a:xfrm>
            <a:off x="3333750" y="3586163"/>
            <a:ext cx="238125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当数据不适合Gumbel分布时，采用更通用的GEV分布，其形状参数ξ允许更精确地拟合电路定时，尽管引入了非线性的CDF和量化函数，增加了分析复杂度。</a:t>
            </a:r>
            <a:endParaRPr lang="en-US" sz="900" dirty="0"/>
          </a:p>
        </p:txBody>
      </p:sp>
      <p:sp>
        <p:nvSpPr>
          <p:cNvPr id="15" name="Shape 10"/>
          <p:cNvSpPr/>
          <p:nvPr/>
        </p:nvSpPr>
        <p:spPr>
          <a:xfrm>
            <a:off x="571500" y="4729163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642938" y="4800600"/>
            <a:ext cx="190500" cy="19050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571500" y="5305425"/>
            <a:ext cx="238125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优化问题转换</a:t>
            </a:r>
            <a:endParaRPr lang="en-US" sz="1300" dirty="0"/>
          </a:p>
        </p:txBody>
      </p:sp>
      <p:sp>
        <p:nvSpPr>
          <p:cNvPr id="18" name="Text 12"/>
          <p:cNvSpPr/>
          <p:nvPr/>
        </p:nvSpPr>
        <p:spPr>
          <a:xfrm>
            <a:off x="571500" y="5624513"/>
            <a:ext cx="23812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利用Bellman-Ford算法结合二分搜索策略，即使在ξ非零时，也能解决非线性优化问题，实现基于GEV分布的时钟偏斜调度。</a:t>
            </a:r>
            <a:endParaRPr lang="en-US" sz="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71500" y="571500"/>
            <a:ext cx="409575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参数提取与模型拟合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571500" y="1028700"/>
            <a:ext cx="4095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5048250" y="0"/>
            <a:ext cx="4095750" cy="5143500"/>
          </a:xfrm>
          <a:prstGeom prst="rect">
            <a:avLst/>
          </a:prstGeom>
          <a:solidFill>
            <a:srgbClr val="F7F8FC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24858" b="24858"/>
          <a:stretch/>
        </p:blipFill>
        <p:spPr>
          <a:xfrm>
            <a:off x="0" y="2071688"/>
            <a:ext cx="5048250" cy="2538413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5619750" y="571500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5691188" y="642938"/>
            <a:ext cx="190500" cy="1905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138863" y="571500"/>
            <a:ext cx="242887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参数提取流程</a:t>
            </a:r>
            <a:endParaRPr lang="en-US" sz="1300" dirty="0"/>
          </a:p>
        </p:txBody>
      </p:sp>
      <p:sp>
        <p:nvSpPr>
          <p:cNvPr id="10" name="Text 6"/>
          <p:cNvSpPr/>
          <p:nvPr/>
        </p:nvSpPr>
        <p:spPr>
          <a:xfrm>
            <a:off x="6138863" y="890587"/>
            <a:ext cx="2428875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首先，通过生成电路的定时路径并执行静态时序分析(SSTA)，获取原始定时数据。随后，利用GEV分布对这些数据进行拟合，以捕捉实际电路中路径延迟的统计特性。</a:t>
            </a:r>
            <a:endParaRPr lang="en-US" sz="900" dirty="0"/>
          </a:p>
        </p:txBody>
      </p:sp>
      <p:sp>
        <p:nvSpPr>
          <p:cNvPr id="11" name="Shape 7"/>
          <p:cNvSpPr/>
          <p:nvPr/>
        </p:nvSpPr>
        <p:spPr>
          <a:xfrm>
            <a:off x="5619750" y="2033588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5691188" y="2105025"/>
            <a:ext cx="190500" cy="1905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138863" y="2033588"/>
            <a:ext cx="242887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模型拟合策略</a:t>
            </a:r>
            <a:endParaRPr lang="en-US" sz="1300" dirty="0"/>
          </a:p>
        </p:txBody>
      </p:sp>
      <p:sp>
        <p:nvSpPr>
          <p:cNvPr id="14" name="Text 9"/>
          <p:cNvSpPr/>
          <p:nvPr/>
        </p:nvSpPr>
        <p:spPr>
          <a:xfrm>
            <a:off x="6138863" y="2352675"/>
            <a:ext cx="2428875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采用三种不同的参数估计技术：最大似然估计(MLE)、线性矩(L-Moments)和矩法(MoM)，以确定GEV分布的最佳参数。这一步骤对于准确反映电路中的极端事件至关重要。</a:t>
            </a:r>
            <a:endParaRPr lang="en-US" sz="900" dirty="0"/>
          </a:p>
        </p:txBody>
      </p:sp>
      <p:sp>
        <p:nvSpPr>
          <p:cNvPr id="15" name="Shape 10"/>
          <p:cNvSpPr/>
          <p:nvPr/>
        </p:nvSpPr>
        <p:spPr>
          <a:xfrm>
            <a:off x="5619750" y="3495675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5691188" y="3567112"/>
            <a:ext cx="190500" cy="19050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38863" y="3495675"/>
            <a:ext cx="242887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优化算法集成</a:t>
            </a:r>
            <a:endParaRPr lang="en-US" sz="1300" dirty="0"/>
          </a:p>
        </p:txBody>
      </p:sp>
      <p:sp>
        <p:nvSpPr>
          <p:cNvPr id="18" name="Text 12"/>
          <p:cNvSpPr/>
          <p:nvPr/>
        </p:nvSpPr>
        <p:spPr>
          <a:xfrm>
            <a:off x="6138863" y="3814763"/>
            <a:ext cx="2428875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将提取的参数融入定时约束图中，构建带有参数化边权重的图形表示。此图形用于迭代优化，通过Bellman-Ford算法结合二分搜索，逐步逼近最优的时钟偏斜分配方案。</a:t>
            </a:r>
            <a:endParaRPr lang="en-US" sz="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371475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3714750"/>
            <a:ext cx="9144000" cy="14287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3000375"/>
            <a:ext cx="2590800" cy="2143125"/>
          </a:xfrm>
          <a:prstGeom prst="rect">
            <a:avLst/>
          </a:prstGeom>
          <a:solidFill>
            <a:srgbClr val="F7F8FC"/>
          </a:solidFill>
          <a:ln/>
        </p:spPr>
      </p:sp>
      <p:sp>
        <p:nvSpPr>
          <p:cNvPr id="5" name="Text 2"/>
          <p:cNvSpPr/>
          <p:nvPr/>
        </p:nvSpPr>
        <p:spPr>
          <a:xfrm>
            <a:off x="952500" y="3948113"/>
            <a:ext cx="18288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实验结果与分析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543300" y="4000500"/>
            <a:ext cx="5029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952500" y="3476625"/>
            <a:ext cx="182880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 /</a:t>
            </a:r>
            <a:endParaRPr lang="en-US"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70199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71500" y="571500"/>
            <a:ext cx="2509838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实验设置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571500" y="1028700"/>
            <a:ext cx="250983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3462338" y="0"/>
            <a:ext cx="3190875" cy="7019925"/>
          </a:xfrm>
          <a:prstGeom prst="rect">
            <a:avLst/>
          </a:prstGeom>
          <a:solidFill>
            <a:srgbClr val="F7F8FC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5372100"/>
            <a:ext cx="5715000" cy="1647825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rcRect l="32361" r="32361" t="0" b="0"/>
          <a:stretch/>
        </p:blipFill>
        <p:spPr>
          <a:xfrm>
            <a:off x="6667500" y="0"/>
            <a:ext cx="2476500" cy="701992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795713" y="571500"/>
            <a:ext cx="25241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基准电路选择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3795713" y="890587"/>
            <a:ext cx="25241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选取OpenTimer基准库中的电路，涵盖45nm工艺技术，包括TAU 2015 CAD竞赛发布的工业级基准电路。</a:t>
            </a:r>
            <a:endParaRPr lang="en-US" sz="900" dirty="0"/>
          </a:p>
        </p:txBody>
      </p:sp>
      <p:sp>
        <p:nvSpPr>
          <p:cNvPr id="10" name="Text 6"/>
          <p:cNvSpPr/>
          <p:nvPr/>
        </p:nvSpPr>
        <p:spPr>
          <a:xfrm>
            <a:off x="3795713" y="1843088"/>
            <a:ext cx="25241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Monte Carlo仿真</a:t>
            </a:r>
            <a:endParaRPr lang="en-US" sz="1300" dirty="0"/>
          </a:p>
        </p:txBody>
      </p:sp>
      <p:sp>
        <p:nvSpPr>
          <p:cNvPr id="11" name="Text 7"/>
          <p:cNvSpPr/>
          <p:nvPr/>
        </p:nvSpPr>
        <p:spPr>
          <a:xfrm>
            <a:off x="3795713" y="2162175"/>
            <a:ext cx="25241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执行5000次Monte Carlo静态时序分析(SSTA)，确定每条路径的延迟分布，修改OpenSTA以支持SSTA。</a:t>
            </a:r>
            <a:endParaRPr lang="en-US" sz="900" dirty="0"/>
          </a:p>
        </p:txBody>
      </p:sp>
      <p:sp>
        <p:nvSpPr>
          <p:cNvPr id="12" name="Text 8"/>
          <p:cNvSpPr/>
          <p:nvPr/>
        </p:nvSpPr>
        <p:spPr>
          <a:xfrm>
            <a:off x="3795713" y="3114675"/>
            <a:ext cx="25241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参数变异设置</a:t>
            </a:r>
            <a:endParaRPr lang="en-US" sz="1300" dirty="0"/>
          </a:p>
        </p:txBody>
      </p:sp>
      <p:sp>
        <p:nvSpPr>
          <p:cNvPr id="13" name="Text 9"/>
          <p:cNvSpPr/>
          <p:nvPr/>
        </p:nvSpPr>
        <p:spPr>
          <a:xfrm>
            <a:off x="3795713" y="3433763"/>
            <a:ext cx="25241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在NanGate 45nm单元库的门延迟建模中，将变异性工艺参数的方差设为其均值的20%。</a:t>
            </a:r>
            <a:endParaRPr lang="en-US" sz="900" dirty="0"/>
          </a:p>
        </p:txBody>
      </p:sp>
      <p:sp>
        <p:nvSpPr>
          <p:cNvPr id="14" name="Text 10"/>
          <p:cNvSpPr/>
          <p:nvPr/>
        </p:nvSpPr>
        <p:spPr>
          <a:xfrm>
            <a:off x="3795713" y="4195763"/>
            <a:ext cx="25241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时序产量计算</a:t>
            </a:r>
            <a:endParaRPr lang="en-US" sz="1300" dirty="0"/>
          </a:p>
        </p:txBody>
      </p:sp>
      <p:sp>
        <p:nvSpPr>
          <p:cNvPr id="15" name="Text 11"/>
          <p:cNvSpPr/>
          <p:nvPr/>
        </p:nvSpPr>
        <p:spPr>
          <a:xfrm>
            <a:off x="3795713" y="4514850"/>
            <a:ext cx="25241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通过10,000次Monte Carlo模拟计算时序产量，衡量在给定时钟偏斜调度后满足时序约束的设备比例。</a:t>
            </a:r>
            <a:endParaRPr lang="en-US" sz="9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4048125" y="571500"/>
            <a:ext cx="452437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性能对比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4048125" y="1028700"/>
            <a:ext cx="4524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0" y="2762250"/>
            <a:ext cx="9144000" cy="2381250"/>
          </a:xfrm>
          <a:prstGeom prst="rect">
            <a:avLst/>
          </a:prstGeom>
          <a:solidFill>
            <a:srgbClr val="F7F8FC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rcRect l="17188" r="17188" t="0" b="0"/>
          <a:stretch/>
        </p:blipFill>
        <p:spPr>
          <a:xfrm>
            <a:off x="571500" y="0"/>
            <a:ext cx="3000375" cy="457200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4048125" y="2919412"/>
            <a:ext cx="452437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GEV vs. Gaussian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4048125" y="3238500"/>
            <a:ext cx="45243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GEV分布相较于高斯分布，在关键路径延迟的累积分布函数(CDF)拟合上平均提升了40%的Kolmogorov-Smirnov(KS)统计量，以及8%的均方根误差(RMSE)，显著提高了拟合精度。</a:t>
            </a:r>
            <a:endParaRPr lang="en-US" sz="9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371475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3714750"/>
            <a:ext cx="9144000" cy="14287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3000375"/>
            <a:ext cx="2590800" cy="2143125"/>
          </a:xfrm>
          <a:prstGeom prst="rect">
            <a:avLst/>
          </a:prstGeom>
          <a:solidFill>
            <a:srgbClr val="F7F8FC"/>
          </a:solidFill>
          <a:ln/>
        </p:spPr>
      </p:sp>
      <p:sp>
        <p:nvSpPr>
          <p:cNvPr id="5" name="Text 2"/>
          <p:cNvSpPr/>
          <p:nvPr/>
        </p:nvSpPr>
        <p:spPr>
          <a:xfrm>
            <a:off x="952500" y="3948113"/>
            <a:ext cx="18288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结论与未来工作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543300" y="4000500"/>
            <a:ext cx="5029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952500" y="3476625"/>
            <a:ext cx="182880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 /</a:t>
            </a:r>
            <a:endParaRPr lang="en-US" sz="2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36733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71500" y="571500"/>
            <a:ext cx="2509838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研究贡献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571500" y="1028700"/>
            <a:ext cx="250983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3462338" y="0"/>
            <a:ext cx="3190875" cy="5367338"/>
          </a:xfrm>
          <a:prstGeom prst="rect">
            <a:avLst/>
          </a:prstGeom>
          <a:solidFill>
            <a:srgbClr val="F7F8FC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3719512"/>
            <a:ext cx="5715000" cy="1647825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rcRect l="26930" r="26930" t="0" b="0"/>
          <a:stretch/>
        </p:blipFill>
        <p:spPr>
          <a:xfrm>
            <a:off x="6667500" y="0"/>
            <a:ext cx="2476500" cy="536733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795713" y="571500"/>
            <a:ext cx="25241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GEV分布优势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3795713" y="890587"/>
            <a:ext cx="25241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GEV分布显著提升了路径延迟CDF的拟合精度，平均改善KS统计量40%，RMSE提高8%。</a:t>
            </a:r>
            <a:endParaRPr lang="en-US" sz="900" dirty="0"/>
          </a:p>
        </p:txBody>
      </p:sp>
      <p:sp>
        <p:nvSpPr>
          <p:cNvPr id="10" name="Text 6"/>
          <p:cNvSpPr/>
          <p:nvPr/>
        </p:nvSpPr>
        <p:spPr>
          <a:xfrm>
            <a:off x="3795713" y="1652588"/>
            <a:ext cx="25241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优化时钟偏斜调度</a:t>
            </a:r>
            <a:endParaRPr lang="en-US" sz="1300" dirty="0"/>
          </a:p>
        </p:txBody>
      </p:sp>
      <p:sp>
        <p:nvSpPr>
          <p:cNvPr id="11" name="Text 7"/>
          <p:cNvSpPr/>
          <p:nvPr/>
        </p:nvSpPr>
        <p:spPr>
          <a:xfrm>
            <a:off x="3795713" y="1971675"/>
            <a:ext cx="25241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基于GEV的时钟偏斜调度比基于高斯分布的方法提高了最高33%、平均8%的时序产量。</a:t>
            </a:r>
            <a:endParaRPr lang="en-US" sz="900" dirty="0"/>
          </a:p>
        </p:txBody>
      </p:sp>
      <p:sp>
        <p:nvSpPr>
          <p:cNvPr id="12" name="Text 8"/>
          <p:cNvSpPr/>
          <p:nvPr/>
        </p:nvSpPr>
        <p:spPr>
          <a:xfrm>
            <a:off x="3795713" y="2733675"/>
            <a:ext cx="25241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参数估计技术评估</a:t>
            </a:r>
            <a:endParaRPr lang="en-US" sz="1300" dirty="0"/>
          </a:p>
        </p:txBody>
      </p:sp>
      <p:sp>
        <p:nvSpPr>
          <p:cNvPr id="13" name="Text 9"/>
          <p:cNvSpPr/>
          <p:nvPr/>
        </p:nvSpPr>
        <p:spPr>
          <a:xfrm>
            <a:off x="3795713" y="3052763"/>
            <a:ext cx="25241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MLE在RMSE方面表现最优，有效捕捉了时序数据的统计特征。</a:t>
            </a:r>
            <a:endParaRPr lang="en-US" sz="9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71500" y="571500"/>
            <a:ext cx="2509838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后续研究方向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571500" y="1028700"/>
            <a:ext cx="250983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2100"/>
              </a:lnSpc>
              <a:buNone/>
            </a:pPr>
            <a:endParaRPr lang="en-US" sz="15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29245" b="29245"/>
          <a:stretch/>
        </p:blipFill>
        <p:spPr>
          <a:xfrm>
            <a:off x="571500" y="3524250"/>
            <a:ext cx="2524125" cy="1047750"/>
          </a:xfrm>
          <a:prstGeom prst="roundRect">
            <a:avLst>
              <a:gd name="adj" fmla="val 1820"/>
            </a:avLst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714750" y="0"/>
            <a:ext cx="5429250" cy="5143500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5476875" y="1628775"/>
            <a:ext cx="3667125" cy="35147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8" name="Text 4"/>
          <p:cNvSpPr/>
          <p:nvPr/>
        </p:nvSpPr>
        <p:spPr>
          <a:xfrm>
            <a:off x="571500" y="2033588"/>
            <a:ext cx="25241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多分布集成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571500" y="2352675"/>
            <a:ext cx="25241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探索集成多种分布模型的CSS方法，依据KS测试选择最优分布，提升电路设计的灵活性与精度。</a:t>
            </a:r>
            <a:endParaRPr lang="en-US" sz="900" dirty="0"/>
          </a:p>
        </p:txBody>
      </p:sp>
      <p:sp>
        <p:nvSpPr>
          <p:cNvPr id="10" name="Text 6"/>
          <p:cNvSpPr/>
          <p:nvPr/>
        </p:nvSpPr>
        <p:spPr>
          <a:xfrm>
            <a:off x="6048375" y="2028825"/>
            <a:ext cx="25241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动态适应性优化</a:t>
            </a:r>
            <a:endParaRPr lang="en-US" sz="1300" dirty="0"/>
          </a:p>
        </p:txBody>
      </p:sp>
      <p:sp>
        <p:nvSpPr>
          <p:cNvPr id="11" name="Text 7"/>
          <p:cNvSpPr/>
          <p:nvPr/>
        </p:nvSpPr>
        <p:spPr>
          <a:xfrm>
            <a:off x="6048375" y="2347913"/>
            <a:ext cx="25241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开发动态调整CSS策略的算法，以应对制造过程中不确定性增加的情况，增强电路的鲁棒性。</a:t>
            </a:r>
            <a:endParaRPr lang="en-US" sz="900" dirty="0"/>
          </a:p>
        </p:txBody>
      </p:sp>
      <p:sp>
        <p:nvSpPr>
          <p:cNvPr id="12" name="Text 8"/>
          <p:cNvSpPr/>
          <p:nvPr/>
        </p:nvSpPr>
        <p:spPr>
          <a:xfrm>
            <a:off x="6048375" y="3109913"/>
            <a:ext cx="25241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深度学习应用</a:t>
            </a:r>
            <a:endParaRPr lang="en-US" sz="1300" dirty="0"/>
          </a:p>
        </p:txBody>
      </p:sp>
      <p:sp>
        <p:nvSpPr>
          <p:cNvPr id="13" name="Text 9"/>
          <p:cNvSpPr/>
          <p:nvPr/>
        </p:nvSpPr>
        <p:spPr>
          <a:xfrm>
            <a:off x="6048375" y="3429000"/>
            <a:ext cx="25241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利用深度学习技术预测电路路径延迟，进一步提高时钟偏斜调度的自动化水平和优化效果。</a:t>
            </a:r>
            <a:endParaRPr lang="en-US" sz="9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71500" y="2000250"/>
            <a:ext cx="8001000" cy="23812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571500"/>
            <a:ext cx="80010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37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THANKS</a:t>
            </a:r>
            <a:endParaRPr lang="en-US" sz="3700" dirty="0"/>
          </a:p>
        </p:txBody>
      </p:sp>
      <p:sp>
        <p:nvSpPr>
          <p:cNvPr id="5" name="Text 2"/>
          <p:cNvSpPr/>
          <p:nvPr/>
        </p:nvSpPr>
        <p:spPr>
          <a:xfrm>
            <a:off x="571500" y="1047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71500" y="4686300"/>
            <a:ext cx="800100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2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PPT内容由通义AI生成，访问tongyi.ai智能生成更多PPT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295275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3433763"/>
            <a:ext cx="185737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37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content</a:t>
            </a:r>
            <a:endParaRPr lang="en-US" sz="3700" dirty="0"/>
          </a:p>
        </p:txBody>
      </p:sp>
      <p:sp>
        <p:nvSpPr>
          <p:cNvPr id="5" name="Text 2"/>
          <p:cNvSpPr/>
          <p:nvPr/>
        </p:nvSpPr>
        <p:spPr>
          <a:xfrm>
            <a:off x="571500" y="4176713"/>
            <a:ext cx="180975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目录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4286250" y="1002506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4752975" y="1059656"/>
            <a:ext cx="3057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引言与背景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4752975" y="1307306"/>
            <a:ext cx="3057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4286250" y="1631156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4752975" y="1688306"/>
            <a:ext cx="3057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广义极值分布(GEV)概览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4752975" y="1935956"/>
            <a:ext cx="3057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12" name="Text 9"/>
          <p:cNvSpPr/>
          <p:nvPr/>
        </p:nvSpPr>
        <p:spPr>
          <a:xfrm>
            <a:off x="4286250" y="2259806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4752975" y="2316956"/>
            <a:ext cx="3057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基于GEV的时钟偏斜调度方法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4752975" y="2564606"/>
            <a:ext cx="3057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15" name="Text 12"/>
          <p:cNvSpPr/>
          <p:nvPr/>
        </p:nvSpPr>
        <p:spPr>
          <a:xfrm>
            <a:off x="4286250" y="2888456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4752975" y="2945606"/>
            <a:ext cx="3057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实验结果与分析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4752975" y="3193256"/>
            <a:ext cx="3057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18" name="Text 15"/>
          <p:cNvSpPr/>
          <p:nvPr/>
        </p:nvSpPr>
        <p:spPr>
          <a:xfrm>
            <a:off x="4286250" y="3517106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4752975" y="3574256"/>
            <a:ext cx="3057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结论与未来工作</a:t>
            </a:r>
            <a:endParaRPr lang="en-US" sz="1200" dirty="0"/>
          </a:p>
        </p:txBody>
      </p:sp>
      <p:sp>
        <p:nvSpPr>
          <p:cNvPr id="20" name="Text 17"/>
          <p:cNvSpPr/>
          <p:nvPr/>
        </p:nvSpPr>
        <p:spPr>
          <a:xfrm>
            <a:off x="4752975" y="3821906"/>
            <a:ext cx="3057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00"/>
              </a:lnSpc>
              <a:buNone/>
            </a:pPr>
            <a:endParaRPr lang="en-US" sz="1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371475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3714750"/>
            <a:ext cx="9144000" cy="14287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3000375"/>
            <a:ext cx="2590800" cy="2143125"/>
          </a:xfrm>
          <a:prstGeom prst="rect">
            <a:avLst/>
          </a:prstGeom>
          <a:solidFill>
            <a:srgbClr val="F7F8FC"/>
          </a:solidFill>
          <a:ln/>
        </p:spPr>
      </p:sp>
      <p:sp>
        <p:nvSpPr>
          <p:cNvPr id="5" name="Text 2"/>
          <p:cNvSpPr/>
          <p:nvPr/>
        </p:nvSpPr>
        <p:spPr>
          <a:xfrm>
            <a:off x="952500" y="3948113"/>
            <a:ext cx="18288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引言与背景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543300" y="4000500"/>
            <a:ext cx="5029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952500" y="3476625"/>
            <a:ext cx="182880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 /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4048125" y="571500"/>
            <a:ext cx="452437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时钟偏斜调度的重要性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4048125" y="1028700"/>
            <a:ext cx="4524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0" y="2762250"/>
            <a:ext cx="9144000" cy="2381250"/>
          </a:xfrm>
          <a:prstGeom prst="rect">
            <a:avLst/>
          </a:prstGeom>
          <a:solidFill>
            <a:srgbClr val="F7F8FC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rcRect l="17188" r="17188" t="0" b="0"/>
          <a:stretch/>
        </p:blipFill>
        <p:spPr>
          <a:xfrm>
            <a:off x="571500" y="0"/>
            <a:ext cx="3000375" cy="457200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4048125" y="2919412"/>
            <a:ext cx="452437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提升电路性能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4048125" y="3238500"/>
            <a:ext cx="45243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时钟偏斜调度通过调整时钟信号到达不同组件的时间，优化电路性能，实现更高的运行频率和产量。</a:t>
            </a:r>
            <a:endParaRPr lang="en-US" sz="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4048125" y="571500"/>
            <a:ext cx="452437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过程变化下的挑战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4048125" y="1028700"/>
            <a:ext cx="4524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0" y="2762250"/>
            <a:ext cx="9144000" cy="2381250"/>
          </a:xfrm>
          <a:prstGeom prst="rect">
            <a:avLst/>
          </a:prstGeom>
          <a:solidFill>
            <a:srgbClr val="F7F8FC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rcRect l="17188" r="17188" t="0" b="0"/>
          <a:stretch/>
        </p:blipFill>
        <p:spPr>
          <a:xfrm>
            <a:off x="571500" y="0"/>
            <a:ext cx="3000375" cy="457200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4048125" y="2919412"/>
            <a:ext cx="452437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非理想条件下的延迟估计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4048125" y="3238500"/>
            <a:ext cx="45243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实际电路中的最大/最小路径延迟受过程变化影响，导致延迟估计偏离理想状态，影响时钟偏斜调度的精确性。</a:t>
            </a:r>
            <a:endParaRPr lang="en-US" sz="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371475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3714750"/>
            <a:ext cx="9144000" cy="14287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3000375"/>
            <a:ext cx="2590800" cy="2143125"/>
          </a:xfrm>
          <a:prstGeom prst="rect">
            <a:avLst/>
          </a:prstGeom>
          <a:solidFill>
            <a:srgbClr val="F7F8FC"/>
          </a:solidFill>
          <a:ln/>
        </p:spPr>
      </p:sp>
      <p:sp>
        <p:nvSpPr>
          <p:cNvPr id="5" name="Text 2"/>
          <p:cNvSpPr/>
          <p:nvPr/>
        </p:nvSpPr>
        <p:spPr>
          <a:xfrm>
            <a:off x="952500" y="3948113"/>
            <a:ext cx="18288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广义极值分布(GEV)概览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543300" y="4000500"/>
            <a:ext cx="5029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952500" y="3476625"/>
            <a:ext cx="182880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 /</a:t>
            </a:r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93883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71500" y="571500"/>
            <a:ext cx="2509838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GEV分布特性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571500" y="1028700"/>
            <a:ext cx="250983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3462338" y="0"/>
            <a:ext cx="3190875" cy="5938838"/>
          </a:xfrm>
          <a:prstGeom prst="rect">
            <a:avLst/>
          </a:prstGeom>
          <a:solidFill>
            <a:srgbClr val="F7F8FC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4291013"/>
            <a:ext cx="5715000" cy="1647825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rcRect l="29150" r="29150" t="0" b="0"/>
          <a:stretch/>
        </p:blipFill>
        <p:spPr>
          <a:xfrm>
            <a:off x="6667500" y="0"/>
            <a:ext cx="2476500" cy="593883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795713" y="571500"/>
            <a:ext cx="25241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GEV分布定义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3795713" y="890587"/>
            <a:ext cx="25241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GEV分布是一种连续概率分布，由位置参数μ、尺度参数σ和形状参数ξ定义，适用于极端值理论中的最大值或最小值建模。</a:t>
            </a:r>
            <a:endParaRPr lang="en-US" sz="900" dirty="0"/>
          </a:p>
        </p:txBody>
      </p:sp>
      <p:sp>
        <p:nvSpPr>
          <p:cNvPr id="10" name="Text 6"/>
          <p:cNvSpPr/>
          <p:nvPr/>
        </p:nvSpPr>
        <p:spPr>
          <a:xfrm>
            <a:off x="3795713" y="1843088"/>
            <a:ext cx="25241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分布类型</a:t>
            </a:r>
            <a:endParaRPr lang="en-US" sz="1300" dirty="0"/>
          </a:p>
        </p:txBody>
      </p:sp>
      <p:sp>
        <p:nvSpPr>
          <p:cNvPr id="11" name="Text 7"/>
          <p:cNvSpPr/>
          <p:nvPr/>
        </p:nvSpPr>
        <p:spPr>
          <a:xfrm>
            <a:off x="3795713" y="2162175"/>
            <a:ext cx="25241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GEV结合了Gumbel、Fréchet和Weibull分布，分别对应ξ=0、ξ&gt;0和ξ&lt;0的情况，覆盖了从轻尾到重尾的各种分布形态。</a:t>
            </a:r>
            <a:endParaRPr lang="en-US" sz="900" dirty="0"/>
          </a:p>
        </p:txBody>
      </p:sp>
      <p:sp>
        <p:nvSpPr>
          <p:cNvPr id="12" name="Text 8"/>
          <p:cNvSpPr/>
          <p:nvPr/>
        </p:nvSpPr>
        <p:spPr>
          <a:xfrm>
            <a:off x="3795713" y="3114675"/>
            <a:ext cx="25241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适应性优势</a:t>
            </a:r>
            <a:endParaRPr lang="en-US" sz="1300" dirty="0"/>
          </a:p>
        </p:txBody>
      </p:sp>
      <p:sp>
        <p:nvSpPr>
          <p:cNvPr id="13" name="Text 9"/>
          <p:cNvSpPr/>
          <p:nvPr/>
        </p:nvSpPr>
        <p:spPr>
          <a:xfrm>
            <a:off x="3795713" y="3433763"/>
            <a:ext cx="25241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通过调整ξ，GEV能灵活模拟各种极端事件分布，尤其适合非对称和重尾数据，优于传统的高斯分布。</a:t>
            </a:r>
            <a:endParaRPr lang="en-US" sz="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71500" y="571500"/>
            <a:ext cx="2509838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参数估计方法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571500" y="1028700"/>
            <a:ext cx="250983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2100"/>
              </a:lnSpc>
              <a:buNone/>
            </a:pPr>
            <a:endParaRPr lang="en-US" sz="15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29245" b="29245"/>
          <a:stretch/>
        </p:blipFill>
        <p:spPr>
          <a:xfrm>
            <a:off x="571500" y="3524250"/>
            <a:ext cx="2524125" cy="1047750"/>
          </a:xfrm>
          <a:prstGeom prst="roundRect">
            <a:avLst>
              <a:gd name="adj" fmla="val 1820"/>
            </a:avLst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3714750" y="0"/>
            <a:ext cx="5429250" cy="5143500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5476875" y="1628775"/>
            <a:ext cx="3667125" cy="35147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8" name="Text 4"/>
          <p:cNvSpPr/>
          <p:nvPr/>
        </p:nvSpPr>
        <p:spPr>
          <a:xfrm>
            <a:off x="571500" y="2033588"/>
            <a:ext cx="25241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最大似然估计(MLE)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571500" y="2352675"/>
            <a:ext cx="2524125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MLE是一种广泛使用的参数估计技术，它通过最大化数据出现的概率来确定GEV分布的参数。这种方法能够提供参数的精确估计，但可能对异常值敏感。</a:t>
            </a:r>
            <a:endParaRPr lang="en-US" sz="900" dirty="0"/>
          </a:p>
        </p:txBody>
      </p:sp>
      <p:sp>
        <p:nvSpPr>
          <p:cNvPr id="10" name="Text 6"/>
          <p:cNvSpPr/>
          <p:nvPr/>
        </p:nvSpPr>
        <p:spPr>
          <a:xfrm>
            <a:off x="6048375" y="2028825"/>
            <a:ext cx="25241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线性矩法(L-Moments)</a:t>
            </a:r>
            <a:endParaRPr lang="en-US" sz="1300" dirty="0"/>
          </a:p>
        </p:txBody>
      </p:sp>
      <p:sp>
        <p:nvSpPr>
          <p:cNvPr id="11" name="Text 7"/>
          <p:cNvSpPr/>
          <p:nvPr/>
        </p:nvSpPr>
        <p:spPr>
          <a:xfrm>
            <a:off x="6048375" y="2347913"/>
            <a:ext cx="25241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L-Moments是基于顺序统计量的线性组合，提供了一种更稳健的参数估计方法，尤其适用于重尾分布的数据，减少了异常值的影响。</a:t>
            </a:r>
            <a:endParaRPr lang="en-US" sz="900" dirty="0"/>
          </a:p>
        </p:txBody>
      </p:sp>
      <p:sp>
        <p:nvSpPr>
          <p:cNvPr id="12" name="Text 8"/>
          <p:cNvSpPr/>
          <p:nvPr/>
        </p:nvSpPr>
        <p:spPr>
          <a:xfrm>
            <a:off x="6048375" y="3300413"/>
            <a:ext cx="25241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矩法(MoM)</a:t>
            </a:r>
            <a:endParaRPr lang="en-US" sz="1300" dirty="0"/>
          </a:p>
        </p:txBody>
      </p:sp>
      <p:sp>
        <p:nvSpPr>
          <p:cNvPr id="13" name="Text 9"/>
          <p:cNvSpPr/>
          <p:nvPr/>
        </p:nvSpPr>
        <p:spPr>
          <a:xfrm>
            <a:off x="6048375" y="3619500"/>
            <a:ext cx="25241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MoM通过匹配样本矩与理论矩来估计参数，实现简单，但在某些情况下可能不如MLE或L-Moments精确，尤其是在数据集较小或分布非对称时。</a:t>
            </a:r>
            <a:endParaRPr lang="en-US" sz="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371475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3714750"/>
            <a:ext cx="9144000" cy="171926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3000375"/>
            <a:ext cx="2590800" cy="2433638"/>
          </a:xfrm>
          <a:prstGeom prst="rect">
            <a:avLst/>
          </a:prstGeom>
          <a:solidFill>
            <a:srgbClr val="F7F8FC"/>
          </a:solidFill>
          <a:ln/>
        </p:spPr>
      </p:sp>
      <p:sp>
        <p:nvSpPr>
          <p:cNvPr id="5" name="Text 2"/>
          <p:cNvSpPr/>
          <p:nvPr/>
        </p:nvSpPr>
        <p:spPr>
          <a:xfrm>
            <a:off x="952500" y="3948113"/>
            <a:ext cx="1828800" cy="12001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基于GEV的时钟偏斜调度方法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543300" y="4000500"/>
            <a:ext cx="5029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952500" y="3476625"/>
            <a:ext cx="182880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 /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2024-09-25T11:33:14Z</dcterms:created>
  <dcterms:modified xsi:type="dcterms:W3CDTF">2024-09-25T11:33:14Z</dcterms:modified>
</cp:coreProperties>
</file>